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20" r:id="rId2"/>
    <p:sldId id="323" r:id="rId3"/>
    <p:sldId id="322" r:id="rId4"/>
    <p:sldId id="356" r:id="rId5"/>
    <p:sldId id="325" r:id="rId6"/>
    <p:sldId id="358" r:id="rId7"/>
    <p:sldId id="359" r:id="rId8"/>
    <p:sldId id="326" r:id="rId9"/>
    <p:sldId id="361" r:id="rId10"/>
    <p:sldId id="360" r:id="rId11"/>
    <p:sldId id="362" r:id="rId12"/>
    <p:sldId id="363" r:id="rId13"/>
    <p:sldId id="364" r:id="rId14"/>
    <p:sldId id="327" r:id="rId15"/>
    <p:sldId id="328" r:id="rId16"/>
    <p:sldId id="365" r:id="rId17"/>
    <p:sldId id="366" r:id="rId18"/>
    <p:sldId id="329" r:id="rId19"/>
    <p:sldId id="330" r:id="rId20"/>
    <p:sldId id="367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55" r:id="rId40"/>
    <p:sldId id="351" r:id="rId41"/>
    <p:sldId id="352" r:id="rId42"/>
    <p:sldId id="353" r:id="rId43"/>
    <p:sldId id="354" r:id="rId44"/>
    <p:sldId id="368" r:id="rId45"/>
    <p:sldId id="369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93278"/>
  </p:normalViewPr>
  <p:slideViewPr>
    <p:cSldViewPr snapToGrid="0" snapToObjects="1">
      <p:cViewPr>
        <p:scale>
          <a:sx n="108" d="100"/>
          <a:sy n="108" d="100"/>
        </p:scale>
        <p:origin x="-856" y="-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AA308-0253-0F41-B78B-1B4850393AD9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C3871-95F8-9046-87BD-DB83A57D15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59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标题字体在新版中已经集成到其他地方了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C3871-95F8-9046-87BD-DB83A57D155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50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C3871-95F8-9046-87BD-DB83A57D155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905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D9BD9-85D3-CB4C-994E-2EA736F5B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905293-4FFF-5741-B9FD-11B5E1780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27748A-0368-F94B-A248-85CEC02C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E199B1-D29C-D946-B0DE-CD978D0F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87AFE0F-8AD0-944F-942E-3C194CD8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1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FEB25-04A7-0643-B9C7-16064E0D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4C1DCED-C976-0B4B-A928-D67FB577B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C7B4D3-D8EA-F540-B44D-C71C5ACB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72B92-4015-D64A-89A8-FD6B1E921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86E0ACC-D6C9-D345-9D17-4D372D43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633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0EAA9F-C955-B345-8D9F-254AD0086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17267BFF-6211-BD40-875A-617CA2A73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EFA9FA-14CF-F941-87CD-DDFC1E97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8CBE5-FF66-1440-A993-9FC16BD0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1E3C0F5-2925-D045-834B-1076FED0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61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584E2-6A62-C348-BCC9-9E137DB3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2B5AC-06AE-CA42-84B5-091C1858D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D566E-3D40-A944-85D1-74364CCF0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15A6AF-BA3A-F142-98E8-404DCE5A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79CBDD5-EA15-FD4C-B7EF-0731F279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69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FE941-B3EE-7A48-A69D-6A1CC9E2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A5D9F6-300E-1941-ADA8-7F58CBB54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30AA0-BE39-FD4E-A01E-B5A05849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38CFFB-3C7C-F746-B17C-A674F983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605A8EE-5497-684C-A55D-D5DAAB9C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674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91DF0-F86D-E44F-92C7-A0F3F99A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B8E78-7D05-654C-87FC-2B2A7B975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E55067-E974-D04C-8C33-376AE3D3B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839CC7-D46D-6E4F-9D08-7EF764A1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49782B-F098-F24F-B80E-F0AB53CB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AF29C23C-112A-FB48-B603-F54B9C2D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411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13963-1696-7949-BA47-3E647803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F82F50-B0CF-CB4D-9784-7BC39A982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7BFEF3-F191-314D-9107-2DA116807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157FCE-A2D4-8E4A-AE94-0C65F8144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42ED80-5724-9C4E-8143-A1B5E77DB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3C9DCF-DE51-974E-AD08-1B870F76C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FD60B4-D31B-4344-BAD3-7122D7A2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4B831C31-BB1B-BB46-A576-76E32A03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35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A9F33-01C4-2C42-8719-192CBD9A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CDC7FA-824F-FE41-A6EE-739D63D5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5FB850-EC5B-4B4E-B963-2D9A999A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1C451345-AF17-7F42-A43F-F3901743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207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E9A12A-3D0F-9842-9A1C-EF34C984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CC78BC-CD3C-9A41-A128-33BAF7BC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3FB2099-1A47-B84C-B5AC-EF376D3A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05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2DCF0-4E5B-FB43-A4AD-B9B34EE3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AC66EE-36B3-ED49-AC34-11ECE5505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D3D33B-0F8B-BC4F-A2AF-48929870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912CE0-F845-434A-A0F9-07A58FF8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A5ABDD-409B-2242-B4CD-1DD5496E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01E85B4A-4648-1B49-9B06-EEE0E198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163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97129-74BF-724F-A1A0-CD9A93C5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AB534D-817C-2844-813F-445584E74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D0208B-EC35-F141-AFA3-DFE9DBDBD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153995-7C99-CC47-A2B5-DDCFD2A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10F4CE-87DC-E641-BCA1-6D491920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A4947A47-324C-264A-AEF7-82435DE1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979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47C3BEA-A093-7548-94AA-800B695B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3F2021-D786-1E4D-B0C8-80C7CFC78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675F65-4637-FD43-98DB-E0474BACD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EE84C-595B-9049-8210-E17ED3A87756}" type="datetimeFigureOut">
              <a:rPr kumimoji="1" lang="zh-CN" altLang="en-US" smtClean="0"/>
              <a:t>2020/6/1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7C0BC-785E-0041-A1FC-6491A3BDF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59EC1A7-E6D3-5F40-B27A-B85FB3F17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989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536C9-B2CD-3247-AFE3-F9892F22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模型重构</a:t>
            </a:r>
            <a:r>
              <a:rPr kumimoji="1" lang="en-US" altLang="zh-CN" dirty="0"/>
              <a:t>(</a:t>
            </a:r>
            <a:r>
              <a:rPr kumimoji="1" lang="en-US" altLang="zh-Hans" dirty="0"/>
              <a:t>Refactor)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AC1E6B-C111-D243-AA00-A482E850E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Area</a:t>
            </a:r>
            <a:r>
              <a:rPr kumimoji="1" lang="zh-CN" altLang="en-US" dirty="0"/>
              <a:t>模型重构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Hans" altLang="en-US" dirty="0"/>
              <a:t>  </a:t>
            </a:r>
            <a:r>
              <a:rPr kumimoji="1" lang="zh-CN" altLang="en-US" dirty="0"/>
              <a:t>五个数组？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）创建一个“区域结构体”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Hans" dirty="0"/>
              <a:t>N</a:t>
            </a:r>
            <a:r>
              <a:rPr kumimoji="1" lang="en-US" altLang="zh-CN" dirty="0"/>
              <a:t>e</a:t>
            </a:r>
            <a:r>
              <a:rPr kumimoji="1" lang="en-US" altLang="zh-Hans" dirty="0"/>
              <a:t>w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File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-&gt;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Swift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File</a:t>
            </a:r>
            <a:r>
              <a:rPr kumimoji="1" lang="zh-Hans" altLang="en-US" dirty="0"/>
              <a:t> ，</a:t>
            </a:r>
            <a:r>
              <a:rPr kumimoji="1" lang="zh-CN" altLang="en-US" dirty="0"/>
              <a:t>命名为</a:t>
            </a:r>
            <a:r>
              <a:rPr kumimoji="1" lang="en-US" altLang="zh-CN" dirty="0" err="1"/>
              <a:t>Area</a:t>
            </a:r>
            <a:r>
              <a:rPr kumimoji="1" lang="en-US" altLang="zh-Hans" dirty="0" err="1"/>
              <a:t>.swift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Hans" altLang="en-US" dirty="0"/>
              <a:t>（</a:t>
            </a:r>
            <a:r>
              <a:rPr kumimoji="1" lang="en-US" altLang="zh-Hans" dirty="0"/>
              <a:t>2</a:t>
            </a:r>
            <a:r>
              <a:rPr kumimoji="1" lang="zh-Hans" altLang="en-US" dirty="0"/>
              <a:t>）</a:t>
            </a:r>
            <a:r>
              <a:rPr kumimoji="1" lang="zh-CN" altLang="en-US" dirty="0"/>
              <a:t>区域结构体定义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结构体名称可与文件名一样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8A33FF-BEA8-A142-82AC-5B715AF37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378" y="3895825"/>
            <a:ext cx="4539553" cy="26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18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CD768-5233-0C40-B30B-1D4BD799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80F3A-70DD-B243-AB25-DE835B28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设定原型单元格，设定</a:t>
            </a:r>
            <a:r>
              <a:rPr kumimoji="1" lang="en-US" altLang="zh-Hans" dirty="0"/>
              <a:t>i</a:t>
            </a:r>
            <a:r>
              <a:rPr kumimoji="1" lang="en-US" altLang="zh-CN" dirty="0"/>
              <a:t>dentifier</a:t>
            </a:r>
            <a:r>
              <a:rPr kumimoji="1" lang="zh-CN" altLang="en-US" dirty="0"/>
              <a:t>为</a:t>
            </a:r>
            <a:r>
              <a:rPr kumimoji="1" lang="en-US" altLang="zh-CN" dirty="0" err="1"/>
              <a:t>DetailCell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行高为</a:t>
            </a:r>
            <a:r>
              <a:rPr kumimoji="1" lang="en-US" altLang="zh-CN" dirty="0"/>
              <a:t>3</a:t>
            </a:r>
            <a:r>
              <a:rPr kumimoji="1" lang="en-US" altLang="zh-Hans" dirty="0"/>
              <a:t>6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6AE0B3-CBAC-9645-9AD1-4F21EE832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9" y="2870545"/>
            <a:ext cx="9285962" cy="250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6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CD768-5233-0C40-B30B-1D4BD799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80F3A-70DD-B243-AB25-DE835B28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增加图片：拖一个</a:t>
            </a:r>
            <a:r>
              <a:rPr kumimoji="1" lang="en-US" altLang="zh-CN" dirty="0" err="1"/>
              <a:t>ImageView</a:t>
            </a:r>
            <a:r>
              <a:rPr kumimoji="1" lang="zh-CN" altLang="en-US" dirty="0"/>
              <a:t>到单元格之上，设定高度为</a:t>
            </a:r>
            <a:r>
              <a:rPr kumimoji="1" lang="en-US" altLang="zh-CN" dirty="0"/>
              <a:t>3</a:t>
            </a:r>
            <a:r>
              <a:rPr kumimoji="1" lang="en-US" altLang="zh-Hans" dirty="0"/>
              <a:t>00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A2032F-9757-AF4F-ABDC-E49E0E4F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038" y="2484059"/>
            <a:ext cx="6986583" cy="40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1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CD768-5233-0C40-B30B-1D4BD799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80F3A-70DD-B243-AB25-DE835B28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指定控制器，新建一个控制器</a:t>
            </a:r>
            <a:r>
              <a:rPr kumimoji="1" lang="en-US" altLang="zh-CN" dirty="0" err="1"/>
              <a:t>DetailTableViewController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CAFA0-F93C-3E40-8A1A-82ACBD67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35" y="2417823"/>
            <a:ext cx="6659723" cy="39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3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CD768-5233-0C40-B30B-1D4BD799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80F3A-70DD-B243-AB25-DE835B28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1898"/>
          </a:xfrm>
        </p:spPr>
        <p:txBody>
          <a:bodyPr/>
          <a:lstStyle/>
          <a:p>
            <a:r>
              <a:rPr kumimoji="1" lang="zh-CN" altLang="en-US" dirty="0"/>
              <a:t>图片与视图关联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3258EE-B9C6-4941-94D9-D5087688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334" y="2180218"/>
            <a:ext cx="8167666" cy="438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1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77C81-6481-7E4B-AA64-2A1DED95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图像的填充模式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B768E-E0D0-9740-A553-D15FFC65B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UIImageView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Mode</a:t>
            </a:r>
          </a:p>
          <a:p>
            <a:pPr marL="0" indent="0">
              <a:buNone/>
            </a:pPr>
            <a:r>
              <a:rPr kumimoji="1" lang="en-US" altLang="zh-Hans" dirty="0" err="1"/>
              <a:t>UIImageView</a:t>
            </a:r>
            <a:r>
              <a:rPr kumimoji="1" lang="zh-CN" altLang="en-US" dirty="0"/>
              <a:t>继承于</a:t>
            </a:r>
            <a:r>
              <a:rPr kumimoji="1" lang="en-US" altLang="zh-CN" dirty="0" err="1"/>
              <a:t>UIView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它是一个图片容器。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Mode</a:t>
            </a:r>
            <a:r>
              <a:rPr kumimoji="1" lang="zh-CN" altLang="en-US" dirty="0"/>
              <a:t>指图片填充方式，常用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种：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Scale</a:t>
            </a:r>
            <a:r>
              <a:rPr kumimoji="1" lang="zh-Hans" altLang="en-US" dirty="0"/>
              <a:t> </a:t>
            </a:r>
            <a:r>
              <a:rPr kumimoji="1" lang="en-US" altLang="zh-CN" dirty="0"/>
              <a:t>to</a:t>
            </a:r>
            <a:r>
              <a:rPr kumimoji="1" lang="zh-Hans" altLang="en-US" dirty="0"/>
              <a:t> </a:t>
            </a:r>
            <a:r>
              <a:rPr kumimoji="1" lang="en-US" altLang="zh-CN" dirty="0"/>
              <a:t>Fill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拉伸</a:t>
            </a:r>
            <a:r>
              <a:rPr kumimoji="1" lang="en-US" altLang="zh-CN" dirty="0"/>
              <a:t>-</a:t>
            </a:r>
            <a:r>
              <a:rPr kumimoji="1" lang="zh-CN" altLang="en-US" dirty="0"/>
              <a:t>默认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en-US" altLang="zh-Hans" dirty="0"/>
              <a:t>2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Aspect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Fit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居中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en-US" altLang="zh-Hans" dirty="0"/>
              <a:t>3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Aspect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Fill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平铺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0" indent="0">
              <a:buNone/>
            </a:pPr>
            <a:r>
              <a:rPr kumimoji="1" lang="zh-CN" altLang="en-US" dirty="0"/>
              <a:t>可以设置成平铺与裁边（</a:t>
            </a:r>
            <a:r>
              <a:rPr kumimoji="1" lang="en-US" altLang="zh-CN" dirty="0"/>
              <a:t>draw</a:t>
            </a:r>
            <a:r>
              <a:rPr kumimoji="1" lang="en-US" altLang="zh-Hans" dirty="0"/>
              <a:t>ing</a:t>
            </a:r>
            <a:r>
              <a:rPr kumimoji="1" lang="en-US" altLang="zh-CN" dirty="0"/>
              <a:t>-&gt;clip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bounds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9234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DC844-2AB7-EB40-802E-2B116117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定制原型单元格和控制器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A264A-8276-DA4C-9667-E9DBA0EE7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7159" cy="4351338"/>
          </a:xfrm>
        </p:spPr>
        <p:txBody>
          <a:bodyPr/>
          <a:lstStyle/>
          <a:p>
            <a:r>
              <a:rPr kumimoji="1" lang="zh-CN" altLang="en-US" dirty="0"/>
              <a:t>添加两个</a:t>
            </a:r>
            <a:r>
              <a:rPr kumimoji="1" lang="en-US" altLang="zh-CN" dirty="0"/>
              <a:t>Label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标题为字段和值，并组合成一个</a:t>
            </a:r>
            <a:r>
              <a:rPr kumimoji="1" lang="en-US" altLang="zh-CN" dirty="0" err="1"/>
              <a:t>UIStackView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AB4EB2-E010-E448-8D8C-8D3ADE12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141" y="1365337"/>
            <a:ext cx="3794604" cy="51301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C434F80-2C82-4641-B3C9-683042FAD7DD}"/>
              </a:ext>
            </a:extLst>
          </p:cNvPr>
          <p:cNvSpPr/>
          <p:nvPr/>
        </p:nvSpPr>
        <p:spPr>
          <a:xfrm>
            <a:off x="9067800" y="6316859"/>
            <a:ext cx="339247" cy="178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2945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DC844-2AB7-EB40-802E-2B116117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定制原型单元格和控制器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A264A-8276-DA4C-9667-E9DBA0EE7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69" y="1437318"/>
            <a:ext cx="6401844" cy="5138846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文字视图相对于父视图的约束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、垂直居中于单元格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、左右边距为</a:t>
            </a:r>
            <a:r>
              <a:rPr kumimoji="1" lang="en-US" altLang="zh-CN" dirty="0"/>
              <a:t>0</a:t>
            </a:r>
          </a:p>
          <a:p>
            <a:pPr marL="0" indent="0">
              <a:buNone/>
            </a:pPr>
            <a:r>
              <a:rPr kumimoji="1" lang="en-US" altLang="zh-Hans" dirty="0"/>
              <a:t>3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字段是值的一半宽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对一个</a:t>
            </a:r>
            <a:r>
              <a:rPr kumimoji="1" lang="en-US" altLang="zh-CN" dirty="0"/>
              <a:t>v</a:t>
            </a:r>
            <a:r>
              <a:rPr kumimoji="1" lang="en-US" altLang="zh-Hans" dirty="0"/>
              <a:t>iew</a:t>
            </a:r>
            <a:r>
              <a:rPr kumimoji="1" lang="zh-CN" altLang="en-US" dirty="0"/>
              <a:t>设置多个约束的快捷方法：在大纲视图中按</a:t>
            </a:r>
            <a:r>
              <a:rPr kumimoji="1" lang="en-US" altLang="zh-CN" dirty="0"/>
              <a:t>Ctrl</a:t>
            </a:r>
            <a:r>
              <a:rPr kumimoji="1" lang="zh-CN" altLang="en-US" dirty="0"/>
              <a:t>拖动到目标视图直至出现选项菜单，这时按住</a:t>
            </a:r>
            <a:r>
              <a:rPr kumimoji="1" lang="en-US" altLang="zh-CN" dirty="0"/>
              <a:t>Shift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就可以对各项进行勾选。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DDFD56-7867-9440-B03E-21FAD5AD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307" y="225207"/>
            <a:ext cx="4004324" cy="33008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04293E-26BA-764A-AF14-AC1A28E9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36" y="3665987"/>
            <a:ext cx="4842788" cy="30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9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960F4-2D72-6246-84F9-5573971F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Hug</a:t>
            </a:r>
            <a:r>
              <a:rPr kumimoji="1" lang="en-US" altLang="zh-CN" dirty="0"/>
              <a:t>ging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Priority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65DB4-8310-9448-813C-F13615246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11" y="1690688"/>
            <a:ext cx="5124189" cy="4351338"/>
          </a:xfrm>
        </p:spPr>
        <p:txBody>
          <a:bodyPr/>
          <a:lstStyle/>
          <a:p>
            <a:r>
              <a:rPr kumimoji="1" lang="zh-CN" altLang="en-US" dirty="0"/>
              <a:t>自动布局中的一个子属性</a:t>
            </a:r>
            <a:endParaRPr kumimoji="1" lang="en-US" altLang="zh-CN" dirty="0"/>
          </a:p>
          <a:p>
            <a:r>
              <a:rPr kumimoji="1" lang="zh-CN" altLang="en-US" dirty="0"/>
              <a:t>目前</a:t>
            </a:r>
            <a:r>
              <a:rPr kumimoji="1" lang="en-US" altLang="zh-CN" dirty="0"/>
              <a:t>Stack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View</a:t>
            </a:r>
            <a:r>
              <a:rPr kumimoji="1" lang="zh-CN" altLang="en-US" dirty="0"/>
              <a:t>管理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Label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但为满足约束，整体需延展。其内部组件如何分配？字段为什么比值要长？</a:t>
            </a:r>
            <a:endParaRPr kumimoji="1" lang="en-US" altLang="zh-CN" dirty="0"/>
          </a:p>
          <a:p>
            <a:r>
              <a:rPr kumimoji="1" lang="zh-CN" altLang="en-US" dirty="0"/>
              <a:t>一个视图的布局</a:t>
            </a:r>
            <a:r>
              <a:rPr kumimoji="1" lang="en-US" altLang="zh-CN" dirty="0"/>
              <a:t>C</a:t>
            </a:r>
            <a:r>
              <a:rPr kumimoji="1" lang="en-US" altLang="zh-Hans" dirty="0"/>
              <a:t>HP</a:t>
            </a:r>
            <a:r>
              <a:rPr kumimoji="1" lang="zh-CN" altLang="en-US" dirty="0"/>
              <a:t>值越大，越接近固有尺寸，越不会被延伸。</a:t>
            </a:r>
            <a:endParaRPr kumimoji="1" lang="en-US" altLang="zh-CN" dirty="0"/>
          </a:p>
          <a:p>
            <a:r>
              <a:rPr kumimoji="1" lang="zh-CN" altLang="en-US" dirty="0"/>
              <a:t>调整</a:t>
            </a:r>
            <a:r>
              <a:rPr kumimoji="1" lang="en-US" altLang="zh-CN" dirty="0"/>
              <a:t>C</a:t>
            </a:r>
            <a:r>
              <a:rPr kumimoji="1" lang="en-US" altLang="zh-Hans" dirty="0"/>
              <a:t>HP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FD2019-0C5D-644F-9218-820E7B1D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10" y="1553228"/>
            <a:ext cx="6413406" cy="21897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F968F3-48C5-B941-8E35-90C2C71A1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585" y="4208745"/>
            <a:ext cx="6390131" cy="21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5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960F4-2D72-6246-84F9-5573971F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Hug</a:t>
            </a:r>
            <a:r>
              <a:rPr kumimoji="1" lang="en-US" altLang="zh-CN" dirty="0"/>
              <a:t>ging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Priority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65DB4-8310-9448-813C-F1361524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调整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 err="1"/>
              <a:t>Lable</a:t>
            </a:r>
            <a:r>
              <a:rPr kumimoji="1" lang="zh-CN" altLang="en-US" dirty="0"/>
              <a:t>的宽度比例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对字段设置到值的等宽约束（按住</a:t>
            </a:r>
            <a:r>
              <a:rPr kumimoji="1" lang="en-US" altLang="zh-CN" dirty="0"/>
              <a:t>ctrl</a:t>
            </a:r>
            <a:r>
              <a:rPr kumimoji="1" lang="zh-CN" altLang="en-US" dirty="0"/>
              <a:t>拖着字段到值，选中</a:t>
            </a:r>
            <a:r>
              <a:rPr kumimoji="1" lang="en-US" altLang="zh-CN" dirty="0"/>
              <a:t>Equal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Widths</a:t>
            </a:r>
            <a:r>
              <a:rPr kumimoji="1" lang="zh-CN" altLang="en-US" dirty="0"/>
              <a:t>），而后再调整为</a:t>
            </a:r>
            <a:r>
              <a:rPr kumimoji="1" lang="en-US" altLang="zh-CN" dirty="0"/>
              <a:t>0</a:t>
            </a:r>
            <a:r>
              <a:rPr kumimoji="1" lang="en-US" altLang="zh-Hans" dirty="0"/>
              <a:t>.5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C01448-CF8B-6E45-9B44-0A7DFBFC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826" y="2768251"/>
            <a:ext cx="3393739" cy="32068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406DCD-CC81-B646-96FE-BBE2BC527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40" y="2794347"/>
            <a:ext cx="4479428" cy="31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89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C8936-7C71-104E-A9DC-6A7C208D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新建单元格控制器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A6E32-99E9-B74D-BD99-ED98F3E02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继承自</a:t>
            </a:r>
            <a:r>
              <a:rPr kumimoji="1" lang="en-US" altLang="zh-CN" dirty="0" err="1"/>
              <a:t>UITableViewCell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命名为</a:t>
            </a:r>
            <a:r>
              <a:rPr kumimoji="1" lang="en-US" altLang="zh-CN" dirty="0" err="1"/>
              <a:t>DetailTableViewCell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把原型单元格指定为此类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2D431D-2A75-0D41-B901-E2812A71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861" y="2623564"/>
            <a:ext cx="7845468" cy="35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7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3BF2A47-4CB9-C74D-B759-9409615C5FAB}"/>
              </a:ext>
            </a:extLst>
          </p:cNvPr>
          <p:cNvSpPr/>
          <p:nvPr/>
        </p:nvSpPr>
        <p:spPr>
          <a:xfrm>
            <a:off x="212943" y="434628"/>
            <a:ext cx="1169930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Area(name: "</a:t>
            </a:r>
            <a:r>
              <a:rPr lang="zh-CN" altLang="en-US" b="1" dirty="0"/>
              <a:t>徐州</a:t>
            </a:r>
            <a:r>
              <a:rPr lang="en-US" altLang="zh-CN" b="1" dirty="0"/>
              <a:t>", province:"</a:t>
            </a:r>
            <a:r>
              <a:rPr lang="zh-CN" altLang="en-US" b="1" dirty="0"/>
              <a:t>江苏省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华东</a:t>
            </a:r>
            <a:r>
              <a:rPr lang="en-US" altLang="zh-CN" b="1" dirty="0"/>
              <a:t>",image:"</a:t>
            </a:r>
            <a:r>
              <a:rPr lang="en-US" altLang="zh-CN" b="1" dirty="0" err="1"/>
              <a:t>xuzhou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济南</a:t>
            </a:r>
            <a:r>
              <a:rPr lang="en-US" altLang="zh-CN" b="1" dirty="0"/>
              <a:t>", province:"</a:t>
            </a:r>
            <a:r>
              <a:rPr lang="zh-CN" altLang="en-US" b="1" dirty="0"/>
              <a:t>山东省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华东</a:t>
            </a:r>
            <a:r>
              <a:rPr lang="en-US" altLang="zh-CN" b="1" dirty="0"/>
              <a:t>",image:"</a:t>
            </a:r>
            <a:r>
              <a:rPr lang="en-US" altLang="zh-CN" b="1" dirty="0" err="1"/>
              <a:t>jinan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石家庄</a:t>
            </a:r>
            <a:r>
              <a:rPr lang="en-US" altLang="zh-CN" b="1" dirty="0"/>
              <a:t>", province:"</a:t>
            </a:r>
            <a:r>
              <a:rPr lang="zh-CN" altLang="en-US" b="1" dirty="0"/>
              <a:t>河北省</a:t>
            </a:r>
            <a:r>
              <a:rPr lang="en-US" altLang="zh-CN" b="1" dirty="0"/>
              <a:t>", part: "</a:t>
            </a:r>
            <a:r>
              <a:rPr lang="zh-CN" altLang="en-US" b="1" dirty="0"/>
              <a:t>华北</a:t>
            </a:r>
            <a:r>
              <a:rPr lang="en-US" altLang="zh-CN" b="1" dirty="0"/>
              <a:t>",image:"</a:t>
            </a:r>
            <a:r>
              <a:rPr lang="en-US" altLang="zh-CN" b="1" dirty="0" err="1"/>
              <a:t>shijiazhuang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武汉</a:t>
            </a:r>
            <a:r>
              <a:rPr lang="en-US" altLang="zh-CN" b="1" dirty="0"/>
              <a:t>", province:"</a:t>
            </a:r>
            <a:r>
              <a:rPr lang="zh-CN" altLang="en-US" b="1" dirty="0"/>
              <a:t>湖北省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华中</a:t>
            </a:r>
            <a:r>
              <a:rPr lang="en-US" altLang="zh-CN" b="1" dirty="0"/>
              <a:t>",image:"</a:t>
            </a:r>
            <a:r>
              <a:rPr lang="en-US" altLang="zh-CN" b="1" dirty="0" err="1"/>
              <a:t>wuhan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长沙</a:t>
            </a:r>
            <a:r>
              <a:rPr lang="en-US" altLang="zh-CN" b="1" dirty="0"/>
              <a:t>", province:"</a:t>
            </a:r>
            <a:r>
              <a:rPr lang="zh-CN" altLang="en-US" b="1" dirty="0"/>
              <a:t>湖南省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华中</a:t>
            </a:r>
            <a:r>
              <a:rPr lang="en-US" altLang="zh-CN" b="1" dirty="0"/>
              <a:t>",image:"</a:t>
            </a:r>
            <a:r>
              <a:rPr lang="en-US" altLang="zh-CN" b="1" dirty="0" err="1"/>
              <a:t>changsha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三亚</a:t>
            </a:r>
            <a:r>
              <a:rPr lang="en-US" altLang="zh-CN" b="1" dirty="0"/>
              <a:t>", province:"</a:t>
            </a:r>
            <a:r>
              <a:rPr lang="zh-CN" altLang="en-US" b="1" dirty="0"/>
              <a:t>海南省</a:t>
            </a:r>
            <a:r>
              <a:rPr lang="en-US" altLang="zh-CN" b="1" dirty="0"/>
              <a:t>", part: "</a:t>
            </a:r>
            <a:r>
              <a:rPr lang="zh-CN" altLang="en-US" b="1" dirty="0"/>
              <a:t>华南</a:t>
            </a:r>
            <a:r>
              <a:rPr lang="en-US" altLang="zh-CN" b="1" dirty="0"/>
              <a:t>",image:"</a:t>
            </a:r>
            <a:r>
              <a:rPr lang="en-US" altLang="zh-CN" b="1" dirty="0" err="1"/>
              <a:t>sanya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杭州</a:t>
            </a:r>
            <a:r>
              <a:rPr lang="en-US" altLang="zh-CN" b="1" dirty="0"/>
              <a:t>", province:"</a:t>
            </a:r>
            <a:r>
              <a:rPr lang="zh-CN" altLang="en-US" b="1" dirty="0"/>
              <a:t>浙江省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华东</a:t>
            </a:r>
            <a:r>
              <a:rPr lang="en-US" altLang="zh-CN" b="1" dirty="0"/>
              <a:t>",image:"</a:t>
            </a:r>
            <a:r>
              <a:rPr lang="en-US" altLang="zh-CN" b="1" dirty="0" err="1"/>
              <a:t>hangzhou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合肥</a:t>
            </a:r>
            <a:r>
              <a:rPr lang="en-US" altLang="zh-CN" b="1" dirty="0"/>
              <a:t>", province:"</a:t>
            </a:r>
            <a:r>
              <a:rPr lang="zh-CN" altLang="en-US" b="1" dirty="0"/>
              <a:t>安徽省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华东</a:t>
            </a:r>
            <a:r>
              <a:rPr lang="en-US" altLang="zh-CN" b="1" dirty="0"/>
              <a:t>",image:"</a:t>
            </a:r>
            <a:r>
              <a:rPr lang="en-US" altLang="zh-CN" b="1" dirty="0" err="1"/>
              <a:t>hefei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桂林</a:t>
            </a:r>
            <a:r>
              <a:rPr lang="en-US" altLang="zh-CN" b="1" dirty="0"/>
              <a:t>", province:"</a:t>
            </a:r>
            <a:r>
              <a:rPr lang="zh-CN" altLang="en-US" b="1" dirty="0"/>
              <a:t>广西省</a:t>
            </a:r>
            <a:r>
              <a:rPr lang="en-US" altLang="zh-CN" b="1" dirty="0"/>
              <a:t>", part: "</a:t>
            </a:r>
            <a:r>
              <a:rPr lang="zh-CN" altLang="en-US" b="1" dirty="0"/>
              <a:t>广西</a:t>
            </a:r>
            <a:r>
              <a:rPr lang="en-US" altLang="zh-CN" b="1" dirty="0"/>
              <a:t>",image:"</a:t>
            </a:r>
            <a:r>
              <a:rPr lang="en-US" altLang="zh-CN" b="1" dirty="0" err="1"/>
              <a:t>guilin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广州</a:t>
            </a:r>
            <a:r>
              <a:rPr lang="en-US" altLang="zh-CN" b="1" dirty="0"/>
              <a:t>", province:"</a:t>
            </a:r>
            <a:r>
              <a:rPr lang="zh-CN" altLang="en-US" b="1" dirty="0"/>
              <a:t>广东省</a:t>
            </a:r>
            <a:r>
              <a:rPr lang="en-US" altLang="zh-CN" b="1" dirty="0"/>
              <a:t>", part: "</a:t>
            </a:r>
            <a:r>
              <a:rPr lang="zh-CN" altLang="en-US" b="1" dirty="0"/>
              <a:t>华南</a:t>
            </a:r>
            <a:r>
              <a:rPr lang="en-US" altLang="zh-CN" b="1" dirty="0"/>
              <a:t>",image:"</a:t>
            </a:r>
            <a:r>
              <a:rPr lang="en-US" altLang="zh-CN" b="1" dirty="0" err="1"/>
              <a:t>guangzhou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 </a:t>
            </a:r>
          </a:p>
          <a:p>
            <a:endParaRPr lang="en-US" altLang="zh-CN" b="1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0...</a:t>
            </a:r>
            <a:r>
              <a:rPr lang="en-US" altLang="zh-CN" dirty="0" err="1"/>
              <a:t>areas.count</a:t>
            </a:r>
            <a:r>
              <a:rPr lang="en-US" altLang="zh-CN" dirty="0"/>
              <a:t> - 1 {</a:t>
            </a:r>
          </a:p>
          <a:p>
            <a:r>
              <a:rPr lang="en-US" altLang="zh-CN" dirty="0"/>
              <a:t>    print("Area(name: \"\(areas[</a:t>
            </a:r>
            <a:r>
              <a:rPr lang="en-US" altLang="zh-CN" dirty="0" err="1"/>
              <a:t>i</a:t>
            </a:r>
            <a:r>
              <a:rPr lang="en-US" altLang="zh-CN" dirty="0"/>
              <a:t>])\", province:\"\(provinces[</a:t>
            </a:r>
            <a:r>
              <a:rPr lang="en-US" altLang="zh-CN" dirty="0" err="1"/>
              <a:t>i</a:t>
            </a:r>
            <a:r>
              <a:rPr lang="en-US" altLang="zh-CN" dirty="0"/>
              <a:t>])\", part: \"\(parts[</a:t>
            </a:r>
            <a:r>
              <a:rPr lang="en-US" altLang="zh-CN" dirty="0" err="1"/>
              <a:t>i</a:t>
            </a:r>
            <a:r>
              <a:rPr lang="en-US" altLang="zh-CN" dirty="0"/>
              <a:t>])\",image:\"\(</a:t>
            </a:r>
            <a:r>
              <a:rPr lang="en-US" altLang="zh-CN" dirty="0" err="1"/>
              <a:t>areaImages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])\", </a:t>
            </a:r>
            <a:r>
              <a:rPr lang="en-US" altLang="zh-CN" dirty="0" err="1"/>
              <a:t>isVisited</a:t>
            </a:r>
            <a:r>
              <a:rPr lang="en-US" altLang="zh-CN" dirty="0"/>
              <a:t>: \(visited[</a:t>
            </a:r>
            <a:r>
              <a:rPr lang="en-US" altLang="zh-CN" dirty="0" err="1"/>
              <a:t>i</a:t>
            </a:r>
            <a:r>
              <a:rPr lang="en-US" altLang="zh-CN" dirty="0"/>
              <a:t>]))",",")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7620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BA8D4-32FA-2548-8765-779CCA59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和代码关联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5E56E2-7A72-BA4C-8B02-A1A66EBDE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030" y="2163293"/>
            <a:ext cx="10376770" cy="37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0FF8C-40B1-3246-814B-8958AA0D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更新详情页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E83E0-8910-2140-9A13-9CFB24784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DetailTableViewController</a:t>
            </a:r>
            <a:r>
              <a:rPr kumimoji="1" lang="en-US" altLang="zh-Hans" dirty="0" err="1"/>
              <a:t>.swift</a:t>
            </a:r>
            <a:r>
              <a:rPr kumimoji="1" lang="zh-CN" altLang="en-US" dirty="0"/>
              <a:t>中创建变量</a:t>
            </a:r>
            <a:endParaRPr kumimoji="1" lang="en-US" altLang="zh-Hans" dirty="0"/>
          </a:p>
          <a:p>
            <a:r>
              <a:rPr kumimoji="1" lang="en-US" altLang="zh-Hans" dirty="0"/>
              <a:t>//</a:t>
            </a:r>
            <a:r>
              <a:rPr kumimoji="1" lang="zh-CN" altLang="en-US" dirty="0"/>
              <a:t>用于给详情页传值</a:t>
            </a:r>
            <a:endParaRPr kumimoji="1" lang="en-US" altLang="zh-CN" dirty="0"/>
          </a:p>
          <a:p>
            <a:r>
              <a:rPr kumimoji="1" lang="en-US" altLang="zh-Hans" dirty="0" err="1"/>
              <a:t>var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area</a:t>
            </a:r>
            <a:r>
              <a:rPr kumimoji="1" lang="zh-Hans" altLang="en-US" dirty="0"/>
              <a:t> ： </a:t>
            </a:r>
            <a:r>
              <a:rPr kumimoji="1" lang="en-US" altLang="zh-Hans" dirty="0"/>
              <a:t>Area!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8280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4DB72-4ECF-8C40-90CF-570CC7E6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B987D-9B5D-3D47-AB4D-8EB935AF5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行数：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4</a:t>
            </a:r>
          </a:p>
          <a:p>
            <a:endParaRPr kumimoji="1" lang="en-US" altLang="zh-Hans" dirty="0"/>
          </a:p>
          <a:p>
            <a:endParaRPr kumimoji="1" lang="en-US" altLang="zh-Hans" dirty="0"/>
          </a:p>
          <a:p>
            <a:endParaRPr kumimoji="1" lang="en-US" altLang="zh-Hans" dirty="0"/>
          </a:p>
          <a:p>
            <a:endParaRPr kumimoji="1" lang="en-US" altLang="zh-Han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DE0415-538A-4A4C-B762-A43B329B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0" y="2329705"/>
            <a:ext cx="11305871" cy="16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3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250D3-A025-E149-B8AB-2F98E2F9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70129" cy="1325563"/>
          </a:xfrm>
        </p:spPr>
        <p:txBody>
          <a:bodyPr/>
          <a:lstStyle/>
          <a:p>
            <a:r>
              <a:rPr kumimoji="1" lang="zh-CN" altLang="en-US" dirty="0"/>
              <a:t>单元格内容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AEDC8-3E22-8F49-BFFF-462FDB38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52" y="239864"/>
            <a:ext cx="6922748" cy="64928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28708B-CAB9-6B48-9CAC-47D0EE919C5B}"/>
              </a:ext>
            </a:extLst>
          </p:cNvPr>
          <p:cNvSpPr/>
          <p:nvPr/>
        </p:nvSpPr>
        <p:spPr>
          <a:xfrm>
            <a:off x="490550" y="1866471"/>
            <a:ext cx="3940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依次显示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名称、省、地区和是否到访</a:t>
            </a:r>
          </a:p>
        </p:txBody>
      </p:sp>
    </p:spTree>
    <p:extLst>
      <p:ext uri="{BB962C8B-B14F-4D97-AF65-F5344CB8AC3E}">
        <p14:creationId xmlns:p14="http://schemas.microsoft.com/office/powerpoint/2010/main" val="4024020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FD543-E7CF-5B45-A534-FDC6A7D4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设置图片显示代码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3C7AD7-A94F-BF47-A87E-083A91E6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260600"/>
            <a:ext cx="10655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8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89F18-3888-7243-816C-AF1CA29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转场代码修改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82547A-09EB-6348-8C0D-42E60CB0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511909"/>
            <a:ext cx="10223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4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E34E3-5B7B-0440-96EC-C64D6A930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对详情页列表做改进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B6C3D-5EFF-F048-AA42-DD4F95AB1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7783"/>
          </a:xfrm>
        </p:spPr>
        <p:txBody>
          <a:bodyPr/>
          <a:lstStyle/>
          <a:p>
            <a:r>
              <a:rPr kumimoji="1" lang="zh-CN" altLang="en-US" dirty="0"/>
              <a:t>更改了列表背景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viewDidLoad</a:t>
            </a:r>
            <a:r>
              <a:rPr kumimoji="1" lang="zh-CN" altLang="en-US" dirty="0"/>
              <a:t>方法里加入（稍微偏灰）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3E85CA-4718-A44C-8867-1270C5E7A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06732"/>
            <a:ext cx="9512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53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05ED3-ADF5-AE48-B419-D45DDFCE9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单元格透明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6811A-4C57-7C47-B727-168EEB883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tableView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cellForRow</a:t>
            </a:r>
            <a:r>
              <a:rPr kumimoji="1" lang="zh-CN" altLang="en-US" dirty="0"/>
              <a:t>方法里加入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可以让单元格背景透明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D88D4-1450-DE4E-A410-3C543524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2867"/>
            <a:ext cx="8470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87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50056-6DFF-884C-BA9B-F54D7ED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移除空行的分割线及分割线颜色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3790D5-6718-E04E-96DF-A07892E8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viewDidLoad</a:t>
            </a:r>
            <a:r>
              <a:rPr kumimoji="1" lang="zh-CN" altLang="en-US" dirty="0"/>
              <a:t>方法里加入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更改分割线颜色（比背景稍深，但不明显）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EDAAAE-4CC8-5E43-AEEC-AA5928DBA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25" y="2398647"/>
            <a:ext cx="9512300" cy="1384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D27D64-4FC9-2643-A032-1FA1D284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25" y="4546078"/>
            <a:ext cx="9169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92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34411-F819-2D43-A335-9F33D029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对导航条做改进</a:t>
            </a:r>
            <a:r>
              <a:rPr kumimoji="1" lang="en-US" altLang="zh-CN" dirty="0"/>
              <a:t>-</a:t>
            </a:r>
            <a:r>
              <a:rPr kumimoji="1"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C5A0C-3BFC-DF44-9C1F-63E969D19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U</a:t>
            </a:r>
            <a:r>
              <a:rPr kumimoji="1" lang="en-US" altLang="zh-Hans" dirty="0"/>
              <a:t>I</a:t>
            </a:r>
            <a:r>
              <a:rPr kumimoji="1" lang="zh-CN" altLang="en-US" dirty="0"/>
              <a:t>组件外观批量设置</a:t>
            </a:r>
            <a:endParaRPr kumimoji="1" lang="en-US" altLang="zh-CN" dirty="0"/>
          </a:p>
          <a:p>
            <a:r>
              <a:rPr kumimoji="1" lang="zh-CN" altLang="en-US" dirty="0"/>
              <a:t>可以使用</a:t>
            </a:r>
            <a:r>
              <a:rPr kumimoji="1" lang="en-US" altLang="zh-CN" dirty="0"/>
              <a:t>Appearance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API</a:t>
            </a:r>
            <a:r>
              <a:rPr kumimoji="1" lang="zh-CN" altLang="en-US" dirty="0"/>
              <a:t>来定制大多数</a:t>
            </a:r>
            <a:r>
              <a:rPr kumimoji="1" lang="en-US" altLang="zh-CN" dirty="0"/>
              <a:t>U</a:t>
            </a:r>
            <a:r>
              <a:rPr kumimoji="1" lang="en-US" altLang="zh-Hans" dirty="0"/>
              <a:t>I</a:t>
            </a:r>
            <a:r>
              <a:rPr kumimoji="1" lang="zh-CN" altLang="en-US" dirty="0"/>
              <a:t>控件的外观，通过</a:t>
            </a:r>
            <a:r>
              <a:rPr kumimoji="1" lang="en-US" altLang="zh-CN" dirty="0"/>
              <a:t>appearance</a:t>
            </a:r>
            <a:r>
              <a:rPr kumimoji="1" lang="zh-CN" altLang="en-US" dirty="0"/>
              <a:t>代理机制来实现。</a:t>
            </a:r>
            <a:endParaRPr kumimoji="1" lang="en-US" altLang="zh-CN" dirty="0"/>
          </a:p>
          <a:p>
            <a:r>
              <a:rPr kumimoji="1" lang="en-US" altLang="zh-CN" dirty="0" err="1"/>
              <a:t>AppDelegate</a:t>
            </a:r>
            <a:r>
              <a:rPr kumimoji="1" lang="en-US" altLang="zh-Hans" dirty="0" err="1"/>
              <a:t>.swift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设置</a:t>
            </a:r>
            <a:r>
              <a:rPr lang="en-US" altLang="zh-CN" dirty="0" err="1"/>
              <a:t>UINavigationBar.appearance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53E928-0E7C-9144-871A-49538B64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734" y="2818356"/>
            <a:ext cx="4872371" cy="39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7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DF56C-E788-3A41-9F68-D805FCAA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模型重构</a:t>
            </a:r>
            <a:r>
              <a:rPr kumimoji="1" lang="en-US" altLang="zh-CN" dirty="0"/>
              <a:t>(</a:t>
            </a:r>
            <a:r>
              <a:rPr kumimoji="1" lang="en-US" altLang="zh-Hans" dirty="0"/>
              <a:t>Refactor)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27DCF-7974-1D4D-886C-8BAA8CEA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使用对象数组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建立一个</a:t>
            </a:r>
            <a:r>
              <a:rPr kumimoji="1" lang="en-US" altLang="zh-Hans" dirty="0" err="1"/>
              <a:t>P</a:t>
            </a:r>
            <a:r>
              <a:rPr kumimoji="1" lang="en-US" altLang="zh-CN" dirty="0" err="1"/>
              <a:t>layGround</a:t>
            </a:r>
            <a:r>
              <a:rPr kumimoji="1" lang="zh-CN" altLang="en-US" dirty="0"/>
              <a:t>文件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通过下面语句，得到结构体数组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2E2E28-B0E4-1345-86A9-5C4E91A2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3086100"/>
            <a:ext cx="9944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00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60E0F-1F12-0249-A2CE-5EF4D6EC5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对导航条做改进</a:t>
            </a:r>
            <a:r>
              <a:rPr kumimoji="1" lang="en-US" altLang="zh-Hans" dirty="0"/>
              <a:t>-storyboard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CC7DEF-364E-704C-BE42-5302F3D2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可以通过</a:t>
            </a:r>
            <a:r>
              <a:rPr kumimoji="1" lang="en-US" altLang="zh-CN" dirty="0"/>
              <a:t>navigation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bar</a:t>
            </a:r>
            <a:r>
              <a:rPr kumimoji="1" lang="zh-CN" altLang="en-US" dirty="0"/>
              <a:t>的属性来直接设置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2EA95D-F649-364B-9C46-299C40A5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13" y="2616606"/>
            <a:ext cx="7082034" cy="39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40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13D6F-CFC1-2E4C-841E-64F2EC79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更改返回按钮标题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38849-940F-1D4C-BC00-3979294A9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2731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在列表控制器</a:t>
            </a:r>
            <a:r>
              <a:rPr kumimoji="1" lang="en-US" altLang="zh-CN" dirty="0" err="1"/>
              <a:t>viewDidLoad</a:t>
            </a:r>
            <a:r>
              <a:rPr kumimoji="1" lang="zh-CN" altLang="en-US" dirty="0"/>
              <a:t>方法里加入（仅保留返回箭头，没有文字）：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Hans" b="1" dirty="0" err="1"/>
              <a:t>Area</a:t>
            </a:r>
            <a:r>
              <a:rPr kumimoji="1" lang="en-US" altLang="zh-CN" b="1" dirty="0" err="1"/>
              <a:t>TableViewController</a:t>
            </a:r>
            <a:r>
              <a:rPr kumimoji="1" lang="zh-CN" altLang="en-US" dirty="0"/>
              <a:t>中添加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945304-87D2-B24D-9932-E538FF04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3" y="2953293"/>
            <a:ext cx="11848569" cy="1077143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C9EE098-1D78-874D-BA66-7F81B3448FFA}"/>
              </a:ext>
            </a:extLst>
          </p:cNvPr>
          <p:cNvSpPr txBox="1">
            <a:spLocks/>
          </p:cNvSpPr>
          <p:nvPr/>
        </p:nvSpPr>
        <p:spPr>
          <a:xfrm>
            <a:off x="838200" y="4165373"/>
            <a:ext cx="10515600" cy="99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在列表控制器</a:t>
            </a:r>
            <a:r>
              <a:rPr kumimoji="1" lang="en-US" altLang="zh-CN" dirty="0" err="1"/>
              <a:t>viewDidLoad</a:t>
            </a:r>
            <a:r>
              <a:rPr kumimoji="1" lang="zh-CN" altLang="en-US" dirty="0"/>
              <a:t>方法里加入使得标题显示具体信息：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Hans" dirty="0" err="1"/>
              <a:t>Detail</a:t>
            </a:r>
            <a:r>
              <a:rPr kumimoji="1" lang="en-US" altLang="zh-CN" dirty="0" err="1"/>
              <a:t>TableViewController</a:t>
            </a:r>
            <a:r>
              <a:rPr kumimoji="1" lang="zh-CN" altLang="en-US" dirty="0"/>
              <a:t>中添加</a:t>
            </a:r>
            <a:r>
              <a:rPr kumimoji="1" lang="en-US" altLang="zh-CN" dirty="0"/>
              <a:t>   </a:t>
            </a:r>
            <a:r>
              <a:rPr lang="en-US" altLang="zh-CN" dirty="0" err="1"/>
              <a:t>self.title</a:t>
            </a:r>
            <a:r>
              <a:rPr lang="en-US" altLang="zh-CN" dirty="0"/>
              <a:t> = </a:t>
            </a:r>
            <a:r>
              <a:rPr lang="en-US" altLang="zh-CN" dirty="0" err="1"/>
              <a:t>area.name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621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0151D-9DB7-DD4C-9EF7-38632165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滑动时隐藏导航条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954195-E4D3-314A-A61C-7F6AFF8A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16" y="1503623"/>
            <a:ext cx="7685107" cy="49284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E67C75E-B612-CD4D-9914-518B86419A6D}"/>
              </a:ext>
            </a:extLst>
          </p:cNvPr>
          <p:cNvSpPr/>
          <p:nvPr/>
        </p:nvSpPr>
        <p:spPr>
          <a:xfrm>
            <a:off x="8855902" y="2854238"/>
            <a:ext cx="1290181" cy="175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820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CD922-1753-CA49-9677-D277F3F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默认的状态条样式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黑色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659132-87F6-A544-985E-4CE024E16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更改方法</a:t>
            </a:r>
            <a:endParaRPr kumimoji="1" lang="en-US" altLang="zh-CN" dirty="0"/>
          </a:p>
          <a:p>
            <a:r>
              <a:rPr kumimoji="1" lang="zh-CN" altLang="en-US" dirty="0"/>
              <a:t>局部控制（单个的视图中加入以下方法，有导航的情况下）</a:t>
            </a:r>
            <a:r>
              <a:rPr kumimoji="1" lang="en-US" altLang="zh-Hans" dirty="0"/>
              <a:t>,</a:t>
            </a:r>
            <a:r>
              <a:rPr kumimoji="1" lang="zh-CN" altLang="en-US" dirty="0"/>
              <a:t>可以将导航栏中系统时间等也改为白色字体显示。</a:t>
            </a:r>
            <a:endParaRPr kumimoji="1" lang="en-US" altLang="zh-CN" dirty="0"/>
          </a:p>
          <a:p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60F7D3-91B0-B24A-B895-C5E323A1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20" y="3582444"/>
            <a:ext cx="9286994" cy="19141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8D563E-862D-6E47-81C4-707A833F3D16}"/>
              </a:ext>
            </a:extLst>
          </p:cNvPr>
          <p:cNvSpPr/>
          <p:nvPr/>
        </p:nvSpPr>
        <p:spPr>
          <a:xfrm>
            <a:off x="8517699" y="3611873"/>
            <a:ext cx="1934215" cy="50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09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3D0CE-F22A-834D-A850-00F534F8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单元格动态行高问题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B278F6-5447-6640-A244-E16DA398F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UITabelView</a:t>
            </a:r>
            <a:r>
              <a:rPr kumimoji="1" lang="zh-CN" altLang="en-US" dirty="0"/>
              <a:t>的特性“自适应单元格”，可根据内容动态调整单元格高度，非常实用。</a:t>
            </a:r>
            <a:endParaRPr kumimoji="1" lang="en-US" altLang="zh-CN" dirty="0"/>
          </a:p>
          <a:p>
            <a:r>
              <a:rPr kumimoji="1" lang="zh-CN" altLang="en-US" dirty="0"/>
              <a:t>只要做好布局约束和几行代码。</a:t>
            </a:r>
            <a:endParaRPr kumimoji="1" lang="en-US" altLang="zh-CN" dirty="0"/>
          </a:p>
          <a:p>
            <a:r>
              <a:rPr kumimoji="1" lang="zh-CN" altLang="en-US" dirty="0"/>
              <a:t>“自适应单元格”支持“动态字体”，以便自定义字体尺寸。</a:t>
            </a:r>
          </a:p>
        </p:txBody>
      </p:sp>
    </p:spTree>
    <p:extLst>
      <p:ext uri="{BB962C8B-B14F-4D97-AF65-F5344CB8AC3E}">
        <p14:creationId xmlns:p14="http://schemas.microsoft.com/office/powerpoint/2010/main" val="298305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3FD02-A9D2-8140-8F98-0CD78018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自适应单元格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ED0DA0-F144-AA48-A05D-2EB1872BB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使用概要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）对单元格（动态宽度变化的部分）添加自动布局约束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）指定列表的一个预计行高（不必准确）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）设置列表的实际行高为自动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1759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D182F-85A3-A942-8C93-468CAECAA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名称细化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F0792F-E54E-F647-AF2D-F80A03D45DC4}"/>
              </a:ext>
            </a:extLst>
          </p:cNvPr>
          <p:cNvSpPr/>
          <p:nvPr/>
        </p:nvSpPr>
        <p:spPr>
          <a:xfrm>
            <a:off x="265134" y="1445670"/>
            <a:ext cx="1166173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Area(name: "</a:t>
            </a:r>
            <a:r>
              <a:rPr lang="zh-CN" altLang="en-US" dirty="0"/>
              <a:t>中国矿业大学江苏省徐州市泉山区大学路</a:t>
            </a:r>
            <a:r>
              <a:rPr lang="en-US" altLang="zh-CN" dirty="0"/>
              <a:t>1</a:t>
            </a:r>
            <a:r>
              <a:rPr lang="zh-CN" altLang="en-US" dirty="0"/>
              <a:t>号中国矿业大学南湖校区计算机学院计</a:t>
            </a:r>
            <a:r>
              <a:rPr lang="en-US" altLang="zh-CN" dirty="0"/>
              <a:t>B628", province:"</a:t>
            </a:r>
            <a:r>
              <a:rPr lang="zh-CN" altLang="en-US" dirty="0"/>
              <a:t>江苏省</a:t>
            </a:r>
            <a:r>
              <a:rPr lang="en-US" altLang="zh-CN" dirty="0"/>
              <a:t>", part: "</a:t>
            </a:r>
            <a:r>
              <a:rPr lang="zh-CN" altLang="en-US" dirty="0"/>
              <a:t>华东</a:t>
            </a:r>
            <a:r>
              <a:rPr lang="en-US" altLang="zh-CN" dirty="0"/>
              <a:t>", image:"</a:t>
            </a:r>
            <a:r>
              <a:rPr lang="en-US" altLang="zh-CN" dirty="0" err="1"/>
              <a:t>xuzhou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山东大学济南市山大南路 </a:t>
            </a:r>
            <a:r>
              <a:rPr lang="en-US" altLang="zh-CN" dirty="0"/>
              <a:t>27 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山东省</a:t>
            </a:r>
            <a:r>
              <a:rPr lang="en-US" altLang="zh-CN" dirty="0"/>
              <a:t>", part: "</a:t>
            </a:r>
            <a:r>
              <a:rPr lang="zh-CN" altLang="en-US" dirty="0"/>
              <a:t>华东</a:t>
            </a:r>
            <a:r>
              <a:rPr lang="en-US" altLang="zh-CN" dirty="0"/>
              <a:t>", image:"</a:t>
            </a:r>
            <a:r>
              <a:rPr lang="en-US" altLang="zh-CN" dirty="0" err="1"/>
              <a:t>jinan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河北大学保定市五四东路</a:t>
            </a:r>
            <a:r>
              <a:rPr lang="en-US" altLang="zh-CN" dirty="0"/>
              <a:t>180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河北省</a:t>
            </a:r>
            <a:r>
              <a:rPr lang="en-US" altLang="zh-CN" dirty="0"/>
              <a:t>", part: "</a:t>
            </a:r>
            <a:r>
              <a:rPr lang="zh-CN" altLang="en-US" dirty="0"/>
              <a:t>华北</a:t>
            </a:r>
            <a:r>
              <a:rPr lang="en-US" altLang="zh-CN" dirty="0"/>
              <a:t>", image:"</a:t>
            </a:r>
            <a:r>
              <a:rPr lang="en-US" altLang="zh-CN" dirty="0" err="1"/>
              <a:t>shijiazhuang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false),</a:t>
            </a:r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武汉大学武汉市珞珈山街道八一路</a:t>
            </a:r>
            <a:r>
              <a:rPr lang="en-US" altLang="zh-CN" dirty="0"/>
              <a:t>299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湖北省</a:t>
            </a:r>
            <a:r>
              <a:rPr lang="en-US" altLang="zh-CN" dirty="0"/>
              <a:t>", part: "</a:t>
            </a:r>
            <a:r>
              <a:rPr lang="zh-CN" altLang="en-US" dirty="0"/>
              <a:t>华中</a:t>
            </a:r>
            <a:r>
              <a:rPr lang="en-US" altLang="zh-CN" dirty="0"/>
              <a:t>", image:"</a:t>
            </a:r>
            <a:r>
              <a:rPr lang="en-US" altLang="zh-CN" dirty="0" err="1"/>
              <a:t>wuhan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湖南大学长沙市岳麓区麓山南路麓山门</a:t>
            </a:r>
            <a:r>
              <a:rPr lang="en-US" altLang="zh-CN" dirty="0"/>
              <a:t>", province:"</a:t>
            </a:r>
            <a:r>
              <a:rPr lang="zh-CN" altLang="en-US" dirty="0"/>
              <a:t>湖南省</a:t>
            </a:r>
            <a:r>
              <a:rPr lang="en-US" altLang="zh-CN" dirty="0"/>
              <a:t>", part: "</a:t>
            </a:r>
            <a:r>
              <a:rPr lang="zh-CN" altLang="en-US" dirty="0"/>
              <a:t>华中</a:t>
            </a:r>
            <a:r>
              <a:rPr lang="en-US" altLang="zh-CN" dirty="0"/>
              <a:t>", image:"</a:t>
            </a:r>
            <a:r>
              <a:rPr lang="en-US" altLang="zh-CN" dirty="0" err="1"/>
              <a:t>changsha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海南大学三亚学院三亚市迎宾大道学院路</a:t>
            </a:r>
            <a:r>
              <a:rPr lang="en-US" altLang="zh-CN" dirty="0"/>
              <a:t>", province:"</a:t>
            </a:r>
            <a:r>
              <a:rPr lang="zh-CN" altLang="en-US" dirty="0"/>
              <a:t>海南省</a:t>
            </a:r>
            <a:r>
              <a:rPr lang="en-US" altLang="zh-CN" dirty="0"/>
              <a:t>", part: "</a:t>
            </a:r>
            <a:r>
              <a:rPr lang="zh-CN" altLang="en-US" dirty="0"/>
              <a:t>华南</a:t>
            </a:r>
            <a:r>
              <a:rPr lang="en-US" altLang="zh-CN" dirty="0"/>
              <a:t>", image:"</a:t>
            </a:r>
            <a:r>
              <a:rPr lang="en-US" altLang="zh-CN" dirty="0" err="1"/>
              <a:t>sanya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浙江大学西湖区浙大路</a:t>
            </a:r>
            <a:r>
              <a:rPr lang="en-US" altLang="zh-CN" dirty="0"/>
              <a:t>38</a:t>
            </a:r>
            <a:r>
              <a:rPr lang="zh-CN" altLang="en-US" dirty="0"/>
              <a:t>号 </a:t>
            </a:r>
            <a:r>
              <a:rPr lang="en-US" altLang="zh-CN" dirty="0"/>
              <a:t>", province:"</a:t>
            </a:r>
            <a:r>
              <a:rPr lang="zh-CN" altLang="en-US" dirty="0"/>
              <a:t>浙江省</a:t>
            </a:r>
            <a:r>
              <a:rPr lang="en-US" altLang="zh-CN" dirty="0"/>
              <a:t>", part: "</a:t>
            </a:r>
            <a:r>
              <a:rPr lang="zh-CN" altLang="en-US" dirty="0"/>
              <a:t>华东</a:t>
            </a:r>
            <a:r>
              <a:rPr lang="en-US" altLang="zh-CN" dirty="0"/>
              <a:t>", image:"</a:t>
            </a:r>
            <a:r>
              <a:rPr lang="en-US" altLang="zh-CN" dirty="0" err="1"/>
              <a:t>hangzhou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中国科学技术大学合肥市金寨路</a:t>
            </a:r>
            <a:r>
              <a:rPr lang="en-US" altLang="zh-CN" dirty="0"/>
              <a:t>96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安徽省</a:t>
            </a:r>
            <a:r>
              <a:rPr lang="en-US" altLang="zh-CN" dirty="0"/>
              <a:t>", part: "</a:t>
            </a:r>
            <a:r>
              <a:rPr lang="zh-CN" altLang="en-US" dirty="0"/>
              <a:t>华东</a:t>
            </a:r>
            <a:r>
              <a:rPr lang="en-US" altLang="zh-CN" dirty="0"/>
              <a:t>", image:"</a:t>
            </a:r>
            <a:r>
              <a:rPr lang="en-US" altLang="zh-CN" dirty="0" err="1"/>
              <a:t>hefei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广西师范大学桂林市育才路</a:t>
            </a:r>
            <a:r>
              <a:rPr lang="en-US" altLang="zh-CN" dirty="0"/>
              <a:t>15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广西省</a:t>
            </a:r>
            <a:r>
              <a:rPr lang="en-US" altLang="zh-CN" dirty="0"/>
              <a:t>", part: "</a:t>
            </a:r>
            <a:r>
              <a:rPr lang="zh-CN" altLang="en-US" dirty="0"/>
              <a:t>广西</a:t>
            </a:r>
            <a:r>
              <a:rPr lang="en-US" altLang="zh-CN" dirty="0"/>
              <a:t>", image:"</a:t>
            </a:r>
            <a:r>
              <a:rPr lang="en-US" altLang="zh-CN" dirty="0" err="1"/>
              <a:t>guilin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中山大学广州市新港西路</a:t>
            </a:r>
            <a:r>
              <a:rPr lang="en-US" altLang="zh-CN" dirty="0"/>
              <a:t>135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广东省</a:t>
            </a:r>
            <a:r>
              <a:rPr lang="en-US" altLang="zh-CN" dirty="0"/>
              <a:t>", part: "</a:t>
            </a:r>
            <a:r>
              <a:rPr lang="zh-CN" altLang="en-US" dirty="0"/>
              <a:t>华南</a:t>
            </a:r>
            <a:r>
              <a:rPr lang="en-US" altLang="zh-CN" dirty="0"/>
              <a:t>", image:"</a:t>
            </a:r>
            <a:r>
              <a:rPr lang="en-US" altLang="zh-CN" dirty="0" err="1"/>
              <a:t>guangzhou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</a:t>
            </a:r>
          </a:p>
        </p:txBody>
      </p:sp>
    </p:spTree>
    <p:extLst>
      <p:ext uri="{BB962C8B-B14F-4D97-AF65-F5344CB8AC3E}">
        <p14:creationId xmlns:p14="http://schemas.microsoft.com/office/powerpoint/2010/main" val="2850999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95630-45FD-C54F-8154-B6D38CAE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启用自适应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DEEEC-8978-3B42-B093-F9C8AF842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在详情页视图控制器的载入方法中加入：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D44B2B-EF48-E944-97FD-18A94BDE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413000"/>
            <a:ext cx="11633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95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77D93-C862-CA4E-8A53-78861160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追加约束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3650A2-61EB-0146-AFD3-BDAF82D2A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使用单元格自适应，必须确保相应的标签设置了顶距和底距</a:t>
            </a:r>
            <a:endParaRPr kumimoji="1" lang="en-US" altLang="zh-CN" dirty="0"/>
          </a:p>
          <a:p>
            <a:r>
              <a:rPr kumimoji="1" lang="zh-CN" altLang="en-US" dirty="0"/>
              <a:t>对</a:t>
            </a:r>
            <a:r>
              <a:rPr kumimoji="1" lang="en-US" altLang="zh-CN" dirty="0"/>
              <a:t>stack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view</a:t>
            </a:r>
            <a:r>
              <a:rPr kumimoji="1" lang="zh-CN" altLang="en-US" dirty="0"/>
              <a:t>设置相对其容器视图的约束，按住</a:t>
            </a:r>
            <a:r>
              <a:rPr kumimoji="1" lang="en-US" altLang="zh-CN" dirty="0"/>
              <a:t>ctrl</a:t>
            </a:r>
            <a:r>
              <a:rPr kumimoji="1" lang="zh-CN" altLang="en-US" dirty="0"/>
              <a:t>将</a:t>
            </a:r>
            <a:r>
              <a:rPr kumimoji="1" lang="en-US" altLang="zh-CN" dirty="0"/>
              <a:t>Stack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View</a:t>
            </a:r>
            <a:r>
              <a:rPr kumimoji="1" lang="zh-CN" altLang="en-US" dirty="0"/>
              <a:t>拖至其上层的</a:t>
            </a:r>
            <a:r>
              <a:rPr kumimoji="1" lang="en-US" altLang="zh-CN" dirty="0"/>
              <a:t>container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增加顶部和底部的约束</a:t>
            </a:r>
            <a:endParaRPr kumimoji="1" lang="en-US" altLang="zh-CN" dirty="0"/>
          </a:p>
          <a:p>
            <a:r>
              <a:rPr kumimoji="1" lang="zh-CN" altLang="en-US" dirty="0"/>
              <a:t>顶距和底距为</a:t>
            </a:r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41F966-1A93-8D4A-94EF-3722D291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05" y="3327801"/>
            <a:ext cx="4327394" cy="29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35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D4117E-A8DC-744A-A299-493E935C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" y="2071778"/>
            <a:ext cx="11152340" cy="3164101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B8DC94E-AB94-194E-87C4-2C5C6CEBB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775" y="698283"/>
            <a:ext cx="10515600" cy="892522"/>
          </a:xfrm>
        </p:spPr>
        <p:txBody>
          <a:bodyPr/>
          <a:lstStyle/>
          <a:p>
            <a:r>
              <a:rPr kumimoji="1" lang="zh-CN" altLang="en-US" dirty="0"/>
              <a:t>顶距和底距为</a:t>
            </a:r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3EF264-3507-C64C-9FE3-6245E7A0E109}"/>
              </a:ext>
            </a:extLst>
          </p:cNvPr>
          <p:cNvSpPr/>
          <p:nvPr/>
        </p:nvSpPr>
        <p:spPr>
          <a:xfrm>
            <a:off x="9106422" y="3594971"/>
            <a:ext cx="2609589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69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1FA17-DD4B-D14D-B0E3-98C6C43F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70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模型重构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74723-EAD6-E147-80C3-635EB6EF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66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修改代码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Hans" altLang="en-US" dirty="0"/>
              <a:t>（</a:t>
            </a:r>
            <a:r>
              <a:rPr kumimoji="1" lang="en-US" altLang="zh-Hans" dirty="0"/>
              <a:t>1</a:t>
            </a:r>
            <a:r>
              <a:rPr kumimoji="1" lang="zh-Hans" altLang="en-US" dirty="0"/>
              <a:t>）</a:t>
            </a:r>
            <a:r>
              <a:rPr kumimoji="1" lang="zh-CN" altLang="en-US" dirty="0"/>
              <a:t>列表行数代码不需要修改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）重用单元格中涉及显示的内容都需要进行更改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EEB18C-FA51-5144-A213-4C25CBC6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12" y="3131505"/>
            <a:ext cx="5515145" cy="34759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5618E0-2FC2-784F-9A55-92043DB9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345" y="3131505"/>
            <a:ext cx="5641796" cy="28395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488D09-9541-1A40-AEA2-B9F9F536313E}"/>
              </a:ext>
            </a:extLst>
          </p:cNvPr>
          <p:cNvSpPr/>
          <p:nvPr/>
        </p:nvSpPr>
        <p:spPr>
          <a:xfrm>
            <a:off x="838200" y="3944276"/>
            <a:ext cx="4660726" cy="169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99FE09-7230-E542-B888-A67E1AE80905}"/>
              </a:ext>
            </a:extLst>
          </p:cNvPr>
          <p:cNvSpPr/>
          <p:nvPr/>
        </p:nvSpPr>
        <p:spPr>
          <a:xfrm>
            <a:off x="6353345" y="3131505"/>
            <a:ext cx="5641796" cy="1903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2585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6872E-6CC2-BC4F-A0E0-F358CBE9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标签行数自适应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8D1C0F-9673-8F48-A04D-739F6D3E0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标签行数非固定</a:t>
            </a:r>
            <a:endParaRPr kumimoji="1" lang="en-US" altLang="zh-CN" dirty="0"/>
          </a:p>
          <a:p>
            <a:r>
              <a:rPr kumimoji="1" lang="zh-CN" altLang="en-US" dirty="0"/>
              <a:t>设置</a:t>
            </a:r>
            <a:r>
              <a:rPr kumimoji="1" lang="en-US" altLang="zh-CN" dirty="0"/>
              <a:t>Line</a:t>
            </a:r>
            <a:r>
              <a:rPr kumimoji="1" lang="zh-CN" altLang="en-US" dirty="0"/>
              <a:t>属性为</a:t>
            </a:r>
            <a:r>
              <a:rPr kumimoji="1" lang="en-US" altLang="zh-CN" dirty="0"/>
              <a:t>0</a:t>
            </a:r>
            <a:r>
              <a:rPr kumimoji="1" lang="en-US" altLang="zh-Hans" dirty="0"/>
              <a:t>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797211-91D7-C341-BC46-259BF9AC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266" y="1460914"/>
            <a:ext cx="7951936" cy="47160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963B6F-43E7-2544-8DB8-6EF745E6F4FD}"/>
              </a:ext>
            </a:extLst>
          </p:cNvPr>
          <p:cNvSpPr/>
          <p:nvPr/>
        </p:nvSpPr>
        <p:spPr>
          <a:xfrm>
            <a:off x="10359025" y="2647591"/>
            <a:ext cx="1719177" cy="23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BAE6A9-B53B-D047-A606-3F24B4942123}"/>
              </a:ext>
            </a:extLst>
          </p:cNvPr>
          <p:cNvSpPr/>
          <p:nvPr/>
        </p:nvSpPr>
        <p:spPr>
          <a:xfrm>
            <a:off x="4496846" y="2865610"/>
            <a:ext cx="1302706" cy="165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473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4E9BBD-D85B-F44E-9702-F4B598F6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61" y="313150"/>
            <a:ext cx="10221239" cy="1703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500" dirty="0"/>
              <a:t>列表项自适应行高</a:t>
            </a:r>
            <a:endParaRPr kumimoji="1" lang="en-US" altLang="zh-CN" sz="3500" dirty="0"/>
          </a:p>
          <a:p>
            <a:r>
              <a:rPr kumimoji="1" lang="zh-CN" altLang="en-US" dirty="0"/>
              <a:t>三个标签绑定到一起</a:t>
            </a:r>
            <a:endParaRPr kumimoji="1" lang="en-US" altLang="zh-CN" dirty="0"/>
          </a:p>
          <a:p>
            <a:r>
              <a:rPr kumimoji="1" lang="zh-CN" altLang="en-US" dirty="0"/>
              <a:t>绑定到一起，按住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拖动到</a:t>
            </a:r>
            <a:r>
              <a:rPr kumimoji="1" lang="en-US" altLang="zh-CN" dirty="0"/>
              <a:t>Content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View</a:t>
            </a:r>
            <a:r>
              <a:rPr kumimoji="1" lang="zh-CN" altLang="en-US" dirty="0"/>
              <a:t>进行布局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627D77-8544-F94F-A234-ED24AD024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512" y="2016689"/>
            <a:ext cx="7072885" cy="44409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1A40A9-AD3C-E848-8F27-B134CD12D6F4}"/>
              </a:ext>
            </a:extLst>
          </p:cNvPr>
          <p:cNvSpPr/>
          <p:nvPr/>
        </p:nvSpPr>
        <p:spPr>
          <a:xfrm>
            <a:off x="9344416" y="5924811"/>
            <a:ext cx="212944" cy="150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858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25A6BF6-FE27-0F4E-A897-19BFF18A2EAD}"/>
              </a:ext>
            </a:extLst>
          </p:cNvPr>
          <p:cNvSpPr txBox="1">
            <a:spLocks/>
          </p:cNvSpPr>
          <p:nvPr/>
        </p:nvSpPr>
        <p:spPr>
          <a:xfrm>
            <a:off x="751561" y="313151"/>
            <a:ext cx="9913307" cy="1321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dirty="0"/>
              <a:t>绑定到一起，按住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拖动到</a:t>
            </a:r>
            <a:r>
              <a:rPr kumimoji="1" lang="en-US" altLang="zh-CN" dirty="0"/>
              <a:t>Content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View</a:t>
            </a:r>
            <a:r>
              <a:rPr kumimoji="1" lang="zh-CN" altLang="en-US" dirty="0"/>
              <a:t>进行布局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B0E867-E919-4542-8503-DA738D75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35" y="973663"/>
            <a:ext cx="7127481" cy="547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44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979C5D-427C-4948-88D2-ED927DC4C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7" y="926926"/>
            <a:ext cx="9300807" cy="4534951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B6818A0-6422-0444-87B2-72C4FBA1C6AA}"/>
              </a:ext>
            </a:extLst>
          </p:cNvPr>
          <p:cNvSpPr txBox="1">
            <a:spLocks/>
          </p:cNvSpPr>
          <p:nvPr/>
        </p:nvSpPr>
        <p:spPr>
          <a:xfrm>
            <a:off x="751561" y="313151"/>
            <a:ext cx="10321447" cy="61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/>
              <a:t>Stack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View</a:t>
            </a:r>
            <a:r>
              <a:rPr kumimoji="1" lang="zh-CN" altLang="en-US" dirty="0"/>
              <a:t>设置四个方向的约束，左边为</a:t>
            </a:r>
            <a:r>
              <a:rPr kumimoji="1" lang="en-US" altLang="zh-CN" dirty="0"/>
              <a:t>8</a:t>
            </a:r>
            <a:r>
              <a:rPr kumimoji="1" lang="en-US" altLang="zh-Hans" dirty="0"/>
              <a:t>0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右边、上、下为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29C0335-ECDC-5341-A019-0B65B5291C43}"/>
              </a:ext>
            </a:extLst>
          </p:cNvPr>
          <p:cNvSpPr txBox="1">
            <a:spLocks/>
          </p:cNvSpPr>
          <p:nvPr/>
        </p:nvSpPr>
        <p:spPr>
          <a:xfrm>
            <a:off x="751560" y="5889321"/>
            <a:ext cx="10597021" cy="61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 err="1"/>
              <a:t>AreaTableViewController</a:t>
            </a:r>
            <a:r>
              <a:rPr kumimoji="1" lang="zh-CN" altLang="en-US" dirty="0"/>
              <a:t>中</a:t>
            </a:r>
            <a:r>
              <a:rPr kumimoji="1" lang="en-US" altLang="zh-CN" dirty="0" err="1"/>
              <a:t>ViewDidLoad</a:t>
            </a:r>
            <a:r>
              <a:rPr kumimoji="1" lang="zh-CN" altLang="en-US" dirty="0"/>
              <a:t>方法中增加设置行高代码</a:t>
            </a:r>
          </a:p>
        </p:txBody>
      </p:sp>
    </p:spTree>
    <p:extLst>
      <p:ext uri="{BB962C8B-B14F-4D97-AF65-F5344CB8AC3E}">
        <p14:creationId xmlns:p14="http://schemas.microsoft.com/office/powerpoint/2010/main" val="3406731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CB41F-69D2-434D-9A95-5EBF0CEB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40D49C-FE46-1842-8AD1-DEEC322CC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1740" cy="4351338"/>
          </a:xfrm>
        </p:spPr>
        <p:txBody>
          <a:bodyPr/>
          <a:lstStyle/>
          <a:p>
            <a:r>
              <a:rPr lang="zh-CN" altLang="en-US" dirty="0"/>
              <a:t>动态字体下的图像占位不足</a:t>
            </a:r>
            <a:endParaRPr lang="en-US" altLang="zh-CN" dirty="0"/>
          </a:p>
          <a:p>
            <a:r>
              <a:rPr lang="zh-CN" altLang="en-US" dirty="0"/>
              <a:t>重新设定</a:t>
            </a:r>
            <a:r>
              <a:rPr lang="en-US" altLang="zh-CN" dirty="0" err="1"/>
              <a:t>ImageView</a:t>
            </a:r>
            <a:r>
              <a:rPr lang="zh-CN" altLang="en-US" dirty="0"/>
              <a:t>的约束：垂直居中，高度</a:t>
            </a:r>
            <a:r>
              <a:rPr lang="zh-Hans" altLang="en-US" dirty="0"/>
              <a:t>、</a:t>
            </a:r>
            <a:r>
              <a:rPr lang="zh-CN" altLang="en-US"/>
              <a:t>宽度为</a:t>
            </a:r>
            <a:r>
              <a:rPr lang="en-US" altLang="zh-CN" dirty="0"/>
              <a:t>6</a:t>
            </a:r>
            <a:r>
              <a:rPr lang="en-US" altLang="zh-Hans" dirty="0"/>
              <a:t>0</a:t>
            </a:r>
            <a:r>
              <a:rPr lang="zh-Hans" altLang="en-US" dirty="0"/>
              <a:t>，</a:t>
            </a:r>
            <a:r>
              <a:rPr lang="zh-CN" altLang="en-US" dirty="0"/>
              <a:t>左边距</a:t>
            </a:r>
            <a:r>
              <a:rPr lang="en-US" altLang="zh-CN" dirty="0"/>
              <a:t>1</a:t>
            </a:r>
            <a:r>
              <a:rPr lang="en-US" altLang="zh-Hans" dirty="0"/>
              <a:t>5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B47D61-266D-C047-9E13-0A4FEC1E9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015" y="289968"/>
            <a:ext cx="3462785" cy="639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01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24255-D0D1-CA4F-9963-79C5A9B0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F3CE29-7002-FA4D-9B98-E9C971F98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576195"/>
            <a:ext cx="4801644" cy="54440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ABFAAB-3586-454E-9304-E5AFD9DE6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47" y="576196"/>
            <a:ext cx="5280496" cy="54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6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1FA17-DD4B-D14D-B0E3-98C6C43F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70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模型重构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74723-EAD6-E147-80C3-635EB6EF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66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修改代码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）单元格滑动菜单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E5645B-3067-8B4F-9582-483A3192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86" y="2519066"/>
            <a:ext cx="7720208" cy="26580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35CCBA-59AE-6542-B446-C10B0561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536" y="5177087"/>
            <a:ext cx="7657578" cy="14278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7863624-D379-1441-B127-783DDE36C290}"/>
              </a:ext>
            </a:extLst>
          </p:cNvPr>
          <p:cNvSpPr/>
          <p:nvPr/>
        </p:nvSpPr>
        <p:spPr>
          <a:xfrm>
            <a:off x="984844" y="3092836"/>
            <a:ext cx="5578794" cy="1416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0CBE9F-F066-B54B-9885-063C0DF9E695}"/>
              </a:ext>
            </a:extLst>
          </p:cNvPr>
          <p:cNvSpPr/>
          <p:nvPr/>
        </p:nvSpPr>
        <p:spPr>
          <a:xfrm>
            <a:off x="4667497" y="5763603"/>
            <a:ext cx="4777128" cy="298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06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1FA17-DD4B-D14D-B0E3-98C6C43F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70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模型重构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74723-EAD6-E147-80C3-635EB6EF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66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修改代码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Hans" altLang="en-US" dirty="0"/>
              <a:t>（</a:t>
            </a:r>
            <a:r>
              <a:rPr kumimoji="1" lang="en-US" altLang="zh-Hans" dirty="0"/>
              <a:t>4</a:t>
            </a:r>
            <a:r>
              <a:rPr kumimoji="1" lang="zh-Hans" altLang="en-US" dirty="0"/>
              <a:t>）</a:t>
            </a:r>
            <a:r>
              <a:rPr kumimoji="1" lang="zh-CN" altLang="en-US" dirty="0"/>
              <a:t>修正详情页</a:t>
            </a:r>
            <a:r>
              <a:rPr kumimoji="1" lang="en-US" altLang="zh-CN" dirty="0" err="1"/>
              <a:t>AreaDetailViewController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    </a:t>
            </a:r>
            <a:r>
              <a:rPr kumimoji="1" lang="en-US" altLang="zh-Hans" dirty="0" err="1"/>
              <a:t>var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areaName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=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“”</a:t>
            </a:r>
            <a:r>
              <a:rPr kumimoji="1" lang="zh-Hans" altLang="en-US" dirty="0"/>
              <a:t> </a:t>
            </a:r>
            <a:r>
              <a:rPr kumimoji="1" lang="zh-CN" altLang="en-US" dirty="0"/>
              <a:t>替换成</a:t>
            </a:r>
            <a:r>
              <a:rPr kumimoji="1" lang="zh-Hans" altLang="en-US" dirty="0"/>
              <a:t>   </a:t>
            </a:r>
            <a:r>
              <a:rPr kumimoji="1" lang="en-US" altLang="zh-Hans" dirty="0" err="1"/>
              <a:t>var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area:Area</a:t>
            </a:r>
            <a:r>
              <a:rPr kumimoji="1" lang="en-US" altLang="zh-Hans" dirty="0"/>
              <a:t>!</a:t>
            </a:r>
          </a:p>
          <a:p>
            <a:pPr marL="0" indent="0">
              <a:buNone/>
            </a:pPr>
            <a:r>
              <a:rPr kumimoji="1" lang="zh-Hans" altLang="en-US" dirty="0"/>
              <a:t>                 </a:t>
            </a:r>
            <a:r>
              <a:rPr kumimoji="1" lang="zh-CN" altLang="en-US" dirty="0"/>
              <a:t>因为类中必须要给变量一个初始值，所以可为一个可选</a:t>
            </a:r>
            <a:r>
              <a:rPr kumimoji="1" lang="zh-Hans" altLang="en-US" dirty="0"/>
              <a:t>        </a:t>
            </a:r>
            <a:r>
              <a:rPr kumimoji="1" lang="zh-CN" altLang="en-US" dirty="0"/>
              <a:t>类型，如果确认此变量一定有值，加！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68A2A2-7883-A345-8051-EEF5D780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17" y="3958225"/>
            <a:ext cx="5398723" cy="24054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2DC61D-7BD1-274D-9476-56B76479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68" y="3958225"/>
            <a:ext cx="4905592" cy="25766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09C6C1-67E1-DD43-A6B7-B99E77010CF2}"/>
              </a:ext>
            </a:extLst>
          </p:cNvPr>
          <p:cNvSpPr/>
          <p:nvPr/>
        </p:nvSpPr>
        <p:spPr>
          <a:xfrm>
            <a:off x="838200" y="5044695"/>
            <a:ext cx="1545413" cy="201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752F66-7AA5-5446-905E-51A342B615B5}"/>
              </a:ext>
            </a:extLst>
          </p:cNvPr>
          <p:cNvSpPr/>
          <p:nvPr/>
        </p:nvSpPr>
        <p:spPr>
          <a:xfrm>
            <a:off x="1235365" y="5861790"/>
            <a:ext cx="3900306" cy="501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86984D-AECE-A341-B539-E10E06E006C7}"/>
              </a:ext>
            </a:extLst>
          </p:cNvPr>
          <p:cNvSpPr/>
          <p:nvPr/>
        </p:nvSpPr>
        <p:spPr>
          <a:xfrm>
            <a:off x="6847026" y="4708363"/>
            <a:ext cx="1608042" cy="239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6DE8AD-3B62-DB43-91C8-6706ECF88FA2}"/>
              </a:ext>
            </a:extLst>
          </p:cNvPr>
          <p:cNvSpPr/>
          <p:nvPr/>
        </p:nvSpPr>
        <p:spPr>
          <a:xfrm>
            <a:off x="7197754" y="5445974"/>
            <a:ext cx="4334106" cy="365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95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1FA17-DD4B-D14D-B0E3-98C6C43FC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70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模型重构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74723-EAD6-E147-80C3-635EB6EF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66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修改代码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Hans" altLang="en-US" dirty="0"/>
              <a:t>（</a:t>
            </a:r>
            <a:r>
              <a:rPr kumimoji="1" lang="en-US" altLang="zh-Hans" dirty="0"/>
              <a:t>6</a:t>
            </a:r>
            <a:r>
              <a:rPr kumimoji="1" lang="zh-Hans" altLang="en-US" dirty="0"/>
              <a:t>）</a:t>
            </a:r>
            <a:r>
              <a:rPr kumimoji="1" lang="zh-CN" altLang="en-US" dirty="0"/>
              <a:t>转场的代码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E156C4-D4C0-E045-8252-02DEDD4F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86" y="2479990"/>
            <a:ext cx="6390338" cy="2215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3EEC91-80BF-EA4E-B19A-029C0C447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886" y="4521482"/>
            <a:ext cx="5996488" cy="20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0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CD768-5233-0C40-B30B-1D4BD799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80F3A-70DD-B243-AB25-DE835B28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从组件库拖一个</a:t>
            </a:r>
            <a:r>
              <a:rPr kumimoji="1" lang="en-US" altLang="zh-CN" dirty="0" err="1"/>
              <a:t>TableView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Controller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删除原有的</a:t>
            </a:r>
            <a:r>
              <a:rPr kumimoji="1" lang="en-US" altLang="zh-CN" dirty="0"/>
              <a:t>Detail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View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Controller</a:t>
            </a:r>
            <a:r>
              <a:rPr kumimoji="1" lang="zh-Hans" altLang="en-US" dirty="0"/>
              <a:t>），</a:t>
            </a:r>
            <a:r>
              <a:rPr kumimoji="1" lang="zh-CN" altLang="en-US" dirty="0"/>
              <a:t>记录相关参数</a:t>
            </a:r>
            <a:r>
              <a:rPr kumimoji="1" lang="en-US" altLang="zh-CN" dirty="0"/>
              <a:t>(</a:t>
            </a:r>
            <a:r>
              <a:rPr kumimoji="1" lang="en-US" altLang="zh-Hans" dirty="0" err="1"/>
              <a:t>Identifier:showAreaDetail</a:t>
            </a:r>
            <a:r>
              <a:rPr kumimoji="1" lang="en-US" altLang="zh-Hans" dirty="0"/>
              <a:t>)</a:t>
            </a:r>
            <a:r>
              <a:rPr kumimoji="1" lang="zh-CN" altLang="en-US" dirty="0"/>
              <a:t>，删除原来的转场以及</a:t>
            </a:r>
            <a:r>
              <a:rPr kumimoji="1" lang="en-US" altLang="zh-CN" dirty="0" err="1"/>
              <a:t>AreaDetailViewController</a:t>
            </a:r>
            <a:r>
              <a:rPr kumimoji="1" lang="zh-CN" altLang="en-US" dirty="0"/>
              <a:t>文件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3D8CA-8F39-134E-A7D0-B349357D8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06" y="3316542"/>
            <a:ext cx="6830860" cy="31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4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CD768-5233-0C40-B30B-1D4BD799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880F3A-70DD-B243-AB25-DE835B28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2627"/>
          </a:xfrm>
        </p:spPr>
        <p:txBody>
          <a:bodyPr/>
          <a:lstStyle/>
          <a:p>
            <a:r>
              <a:rPr kumimoji="1" lang="zh-CN" altLang="en-US" dirty="0"/>
              <a:t>创建一个新的</a:t>
            </a:r>
            <a:r>
              <a:rPr kumimoji="1" lang="en-US" altLang="zh-CN" dirty="0" err="1"/>
              <a:t>UITableViewController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并将</a:t>
            </a:r>
            <a:r>
              <a:rPr kumimoji="1" lang="en-US" altLang="zh-CN" dirty="0"/>
              <a:t>c</a:t>
            </a:r>
            <a:r>
              <a:rPr kumimoji="1" lang="en-US" altLang="zh-Hans" dirty="0"/>
              <a:t>ell</a:t>
            </a:r>
            <a:r>
              <a:rPr kumimoji="1" lang="zh-CN" altLang="en-US" dirty="0"/>
              <a:t>的转场连接到新的</a:t>
            </a:r>
            <a:r>
              <a:rPr kumimoji="1" lang="en-US" altLang="zh-CN" dirty="0" err="1"/>
              <a:t>UITableViewController</a:t>
            </a:r>
            <a:r>
              <a:rPr kumimoji="1" lang="zh-Hans" altLang="en-US" dirty="0"/>
              <a:t>，</a:t>
            </a:r>
            <a:r>
              <a:rPr kumimoji="1" lang="en-US" altLang="zh-Hans" dirty="0"/>
              <a:t> Identifier</a:t>
            </a:r>
            <a:r>
              <a:rPr kumimoji="1" lang="zh-CN" altLang="en-US" dirty="0"/>
              <a:t>设为</a:t>
            </a:r>
            <a:r>
              <a:rPr kumimoji="1" lang="en-US" altLang="zh-Hans" dirty="0" err="1"/>
              <a:t>showAreaDetail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406FEB-B140-7445-A8FC-C8746DBC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59" y="2903189"/>
            <a:ext cx="7294323" cy="332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8291</TotalTime>
  <Words>1429</Words>
  <Application>Microsoft Macintosh PowerPoint</Application>
  <PresentationFormat>宽屏</PresentationFormat>
  <Paragraphs>164</Paragraphs>
  <Slides>45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9" baseType="lpstr">
      <vt:lpstr>等线</vt:lpstr>
      <vt:lpstr>等线 Light</vt:lpstr>
      <vt:lpstr>Arial</vt:lpstr>
      <vt:lpstr>Office 主题​​</vt:lpstr>
      <vt:lpstr>模型重构(Refactor)</vt:lpstr>
      <vt:lpstr>PowerPoint 演示文稿</vt:lpstr>
      <vt:lpstr>模型重构(Refactor)</vt:lpstr>
      <vt:lpstr>模型重构</vt:lpstr>
      <vt:lpstr>模型重构</vt:lpstr>
      <vt:lpstr>模型重构</vt:lpstr>
      <vt:lpstr>模型重构</vt:lpstr>
      <vt:lpstr>改进详情页</vt:lpstr>
      <vt:lpstr>改进详情页</vt:lpstr>
      <vt:lpstr>改进详情页</vt:lpstr>
      <vt:lpstr>改进详情页</vt:lpstr>
      <vt:lpstr>改进详情页</vt:lpstr>
      <vt:lpstr>改进详情页</vt:lpstr>
      <vt:lpstr>图像的填充模式</vt:lpstr>
      <vt:lpstr>定制原型单元格和控制器</vt:lpstr>
      <vt:lpstr>定制原型单元格和控制器</vt:lpstr>
      <vt:lpstr>Content Hugging Priority</vt:lpstr>
      <vt:lpstr>Content Hugging Priority</vt:lpstr>
      <vt:lpstr>新建单元格控制器</vt:lpstr>
      <vt:lpstr>把2个Label和代码关联</vt:lpstr>
      <vt:lpstr>更新详情页</vt:lpstr>
      <vt:lpstr>行数</vt:lpstr>
      <vt:lpstr>单元格内容</vt:lpstr>
      <vt:lpstr>设置图片显示代码</vt:lpstr>
      <vt:lpstr>转场代码修改</vt:lpstr>
      <vt:lpstr>对详情页列表做改进</vt:lpstr>
      <vt:lpstr>单元格透明</vt:lpstr>
      <vt:lpstr>移除空行的分割线及分割线颜色</vt:lpstr>
      <vt:lpstr>对导航条做改进-代码</vt:lpstr>
      <vt:lpstr>对导航条做改进-storyboard</vt:lpstr>
      <vt:lpstr>更改返回按钮标题</vt:lpstr>
      <vt:lpstr>滑动时隐藏导航条</vt:lpstr>
      <vt:lpstr>默认的状态条样式-黑色</vt:lpstr>
      <vt:lpstr>单元格动态行高问题</vt:lpstr>
      <vt:lpstr>自适应单元格</vt:lpstr>
      <vt:lpstr>名称细化</vt:lpstr>
      <vt:lpstr>启用自适应</vt:lpstr>
      <vt:lpstr>追加约束</vt:lpstr>
      <vt:lpstr>PowerPoint 演示文稿</vt:lpstr>
      <vt:lpstr>标签行数自适应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自动布局</dc:title>
  <dc:creator>Microsoft Office 用户</dc:creator>
  <cp:lastModifiedBy>Microsoft Office User</cp:lastModifiedBy>
  <cp:revision>243</cp:revision>
  <dcterms:created xsi:type="dcterms:W3CDTF">2018-05-23T00:34:07Z</dcterms:created>
  <dcterms:modified xsi:type="dcterms:W3CDTF">2020-06-01T12:00:31Z</dcterms:modified>
</cp:coreProperties>
</file>